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6120-BAF6-4659-8097-3EDEE53A0816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90736-1CD5-41C8-88D5-342787440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6295-9678-4D00-B650-6BB79442A041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F2F-D4A0-4F61-97A8-ABA9F8828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4D5B-26A8-47C0-819D-16486FB78533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6F5C-F145-482D-816F-57B5D13C0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3A3A-71BD-4B74-A1F7-7F19FD961D92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422D-C975-4099-8F49-D723857BC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2947-CF38-4BC8-BE12-A34C870D04BE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CE0A-C7C1-4275-8FAF-1254517F2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4004-F0A4-4841-9647-E199C412CFDC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6716F-4280-4812-B220-E795C98D6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15B1-681D-417C-A40B-D0E8FD51AB52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2455-47A1-4760-9E50-DFB7895EF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FE9-D558-4441-9D00-C83E68E10371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D79A-2BC8-4BC0-B3C7-9527EC97C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0784-A9C6-4B22-886C-F1DBCB50159F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D7F52-E1EC-4290-AE2C-67C73DBE3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8BC9-9A2B-4E4C-8514-0F24E4CCFAF9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3243-C2F5-4AB8-A198-73E25CEB7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7A49-ED51-4C10-AF10-AD1AF29B6BAA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1D3-5E7F-4F58-B051-D76E5B710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562D9-390C-4886-B6AC-48DC2CEFD5DD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8A2D4-ABD6-49D7-B674-19F0BD2EB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4855" y="1597050"/>
            <a:ext cx="619268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anose="02030602050306030303" pitchFamily="18" charset="0"/>
                <a:cs typeface="+mn-cs"/>
              </a:rPr>
              <a:t>Наши новые игрушки</a:t>
            </a:r>
          </a:p>
        </p:txBody>
      </p:sp>
      <p:grpSp>
        <p:nvGrpSpPr>
          <p:cNvPr id="13315" name="Группа 8"/>
          <p:cNvGrpSpPr>
            <a:grpSpLocks/>
          </p:cNvGrpSpPr>
          <p:nvPr/>
        </p:nvGrpSpPr>
        <p:grpSpPr bwMode="auto">
          <a:xfrm>
            <a:off x="6227763" y="4365625"/>
            <a:ext cx="985837" cy="1662113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1295" cy="43182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999" y="5290677"/>
              <a:ext cx="367869" cy="3683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842" y="5843162"/>
              <a:ext cx="183935" cy="18416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93815" y="6173468"/>
            <a:ext cx="2232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+mn-cs"/>
              </a:rPr>
              <a:t>2017 год</a:t>
            </a:r>
            <a:endParaRPr lang="ru-RU" b="1" i="1" dirty="0">
              <a:solidFill>
                <a:srgbClr val="7030A0"/>
              </a:solidFill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33265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nstantia" panose="02030602050306030303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Constantia" panose="02030602050306030303" pitchFamily="18" charset="0"/>
              </a:rPr>
              <a:t>детский сад № 5 «Росток» город Радужный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341411"/>
            <a:ext cx="349885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560840" cy="287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I этап – подготовительный</a:t>
            </a:r>
          </a:p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ПЛАН РАБОТЫ НАД ПРОЕКТОМ</a:t>
            </a:r>
          </a:p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Изучение методической литературы по теме «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Игры детей 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раннего возраста».</a:t>
            </a:r>
          </a:p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Определение целей и задач проекта.</a:t>
            </a:r>
          </a:p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Составить картотеку игр с куклой.</a:t>
            </a:r>
          </a:p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Наблюдение за детьми.</a:t>
            </a:r>
          </a:p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Подборка игр, литературы, иллюстрации, игрушек.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13" y="3717032"/>
            <a:ext cx="401161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II. Основной этап реализации проекта:</a:t>
            </a:r>
          </a:p>
          <a:p>
            <a:endParaRPr lang="ru-RU" sz="2000" dirty="0">
              <a:latin typeface="Constantia" panose="02030602050306030303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ПЛАН ПРОЕКТНЫХ МЕРОПРИЯТИЙ</a:t>
            </a:r>
          </a:p>
          <a:p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1 </a:t>
            </a: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день  «Мишка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1. Обследование мишки.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2. Чтение и обыгрывание стихотворения А. </a:t>
            </a:r>
            <a:r>
              <a:rPr lang="ru-RU" sz="2000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Барто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«Мишка»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3. Подвижная игра «У медведя во бору».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8206"/>
            <a:ext cx="33893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04664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2 день  «Собака</a:t>
            </a: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»</a:t>
            </a:r>
          </a:p>
          <a:p>
            <a:endParaRPr lang="ru-RU" sz="2000" b="1" dirty="0"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1.  Обследование 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собаки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2. 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 Чтение 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и обыгрывание стихотворения Т. Волгиной «Гав-гав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».</a:t>
            </a:r>
            <a:endParaRPr lang="ru-RU" sz="2000" b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3. Подвижная игра «Собачка».</a:t>
            </a:r>
          </a:p>
          <a:p>
            <a:endParaRPr lang="ru-RU" dirty="0"/>
          </a:p>
        </p:txBody>
      </p:sp>
      <p:pic>
        <p:nvPicPr>
          <p:cNvPr id="2050" name="Picture 2" descr="F:\DCIM\100OLYMP\P2270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924944"/>
            <a:ext cx="4224470" cy="31683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3 </a:t>
            </a: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день  «Машина»</a:t>
            </a:r>
          </a:p>
          <a:p>
            <a:endParaRPr lang="ru-RU" sz="2000" b="1" dirty="0">
              <a:latin typeface="Constantia" panose="02030602050306030303" pitchFamily="18" charset="0"/>
            </a:endParaRPr>
          </a:p>
          <a:p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1. Обследование машины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2. Чтение и обыгрывание стихотворения А. </a:t>
            </a:r>
            <a:r>
              <a:rPr lang="ru-RU" sz="2000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Барто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«Грузовик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».</a:t>
            </a:r>
            <a:endParaRPr lang="ru-RU" sz="2000" b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3. Подвижная игра «Автомобили»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86949"/>
            <a:ext cx="3476600" cy="26304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4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05" y="350394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4 день </a:t>
            </a: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«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Зайка</a:t>
            </a: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» </a:t>
            </a:r>
          </a:p>
          <a:p>
            <a:endParaRPr lang="ru-RU" sz="2000" b="1" dirty="0"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1.  Обследование 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зайки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2. Подвижная игра «Зайка серенький сидит и ушами шевелит».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3. 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 Конструирование 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из мягкого модуля «Домик для зайки»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96" y="3502540"/>
            <a:ext cx="3422504" cy="259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5 </a:t>
            </a:r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день  «Наша </a:t>
            </a:r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Таня</a:t>
            </a:r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»</a:t>
            </a:r>
          </a:p>
          <a:p>
            <a:endParaRPr lang="ru-RU" sz="2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1. Обследование мяча - тонет или нет в воде (в виде экспериментальной 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деятельности)</a:t>
            </a:r>
            <a:endParaRPr lang="ru-RU" sz="2000" b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2. Чтение и обыгрывание стихотворения А. </a:t>
            </a:r>
            <a:r>
              <a:rPr lang="ru-RU" sz="2000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Барто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«Наша Таня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»</a:t>
            </a:r>
            <a:endParaRPr lang="ru-RU" sz="2000" b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3. Игра с куклой «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Уложим куклу спать»</a:t>
            </a:r>
            <a:endParaRPr lang="ru-RU" sz="2000" b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 4. Подвижная игра «Прокати мяч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4005064"/>
            <a:ext cx="31099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4" y="661755"/>
            <a:ext cx="2664296" cy="17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90055"/>
            <a:ext cx="2952328" cy="19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40" y="509830"/>
            <a:ext cx="26035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25" y="677714"/>
            <a:ext cx="30607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65" y="2245984"/>
            <a:ext cx="32131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3" y="4048158"/>
            <a:ext cx="3182937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64" y="3717032"/>
            <a:ext cx="3255963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47" y="4627869"/>
            <a:ext cx="25669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540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III. Заключительный </a:t>
            </a:r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этап.  Фотоколлаж</a:t>
            </a:r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: «Наши новые игрушки»</a:t>
            </a:r>
          </a:p>
        </p:txBody>
      </p:sp>
    </p:spTree>
    <p:extLst>
      <p:ext uri="{BB962C8B-B14F-4D97-AF65-F5344CB8AC3E}">
        <p14:creationId xmlns:p14="http://schemas.microsoft.com/office/powerpoint/2010/main" val="27051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4664"/>
            <a:ext cx="29611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73" y="644478"/>
            <a:ext cx="217646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43" y="644478"/>
            <a:ext cx="2554287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0" y="2564905"/>
            <a:ext cx="269398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08" y="2660501"/>
            <a:ext cx="26400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641701"/>
            <a:ext cx="279876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02" y="3751484"/>
            <a:ext cx="30416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32" y="4399643"/>
            <a:ext cx="25050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Фотоколлаж: «Наши новые игрушки»</a:t>
            </a:r>
          </a:p>
        </p:txBody>
      </p:sp>
    </p:spTree>
    <p:extLst>
      <p:ext uri="{BB962C8B-B14F-4D97-AF65-F5344CB8AC3E}">
        <p14:creationId xmlns:p14="http://schemas.microsoft.com/office/powerpoint/2010/main" val="5723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416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Выводы</a:t>
            </a:r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:</a:t>
            </a:r>
          </a:p>
          <a:p>
            <a:pPr algn="just"/>
            <a:endParaRPr lang="ru-RU" sz="2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В </a:t>
            </a: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ходе работы над проектом, дети пополнили свои знания об игрушках</a:t>
            </a:r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</a:p>
          <a:p>
            <a:pPr algn="just"/>
            <a:endParaRPr lang="ru-RU" sz="20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Дети </a:t>
            </a: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проявляли интерес и желание играть с игрушками</a:t>
            </a:r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</a:p>
          <a:p>
            <a:pPr algn="just"/>
            <a:endParaRPr lang="ru-RU" sz="20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Во </a:t>
            </a: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время самостоятельных игр в игровых уголках и в совместных играх с педагогом, дети стали более внимательными и бережливыми по отношению к игрушкам, с удовольствием играют друг с другом</a:t>
            </a:r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</a:p>
          <a:p>
            <a:pPr algn="just"/>
            <a:endParaRPr lang="ru-RU" sz="20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Дети </a:t>
            </a: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включают в сюжет игры различные игрушки и пытаются осуществлять ролевой диалог</a:t>
            </a:r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</a:p>
          <a:p>
            <a:pPr algn="just"/>
            <a:endParaRPr lang="ru-RU" sz="20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Считаю</a:t>
            </a: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, что удалось достигнуть хороших результатов взаимодействия педагог - родители. Родители принимали активное участие в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3463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оформление\анимация\607815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57688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1213016"/>
            <a:ext cx="542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Спасибо </a:t>
            </a:r>
            <a:b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за внимание!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465313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Пешкова Ольга Васильевна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5"/>
          <p:cNvGrpSpPr>
            <a:grpSpLocks/>
          </p:cNvGrpSpPr>
          <p:nvPr/>
        </p:nvGrpSpPr>
        <p:grpSpPr bwMode="auto">
          <a:xfrm rot="4737650">
            <a:off x="7535863" y="109537"/>
            <a:ext cx="1062038" cy="1795463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7883" y="4364079"/>
              <a:ext cx="432731" cy="432089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16" y="5290348"/>
              <a:ext cx="367968" cy="367423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6469" y="5844253"/>
              <a:ext cx="183984" cy="183711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442648"/>
            <a:ext cx="819544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Дети должны жить в мире красоты, игры, сказки, музыки, рисунка, фантазии, творчества» </a:t>
            </a:r>
            <a:endParaRPr lang="ru-RU" sz="32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В.А. Сухомлинский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424936" cy="5256584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Вид </a:t>
            </a:r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проекта: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исследовательски –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творческий</a:t>
            </a:r>
          </a:p>
          <a:p>
            <a:pPr algn="just">
              <a:buNone/>
            </a:pP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  <a:p>
            <a:pPr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Тип проекта: </a:t>
            </a:r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игровой</a:t>
            </a:r>
          </a:p>
          <a:p>
            <a:pPr algn="just">
              <a:buNone/>
            </a:pP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  <a:p>
            <a:pPr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Продолжительность: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smtClean="0">
                <a:latin typeface="Constantia" panose="02030602050306030303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краткосрочный  (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5 дней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)</a:t>
            </a:r>
          </a:p>
          <a:p>
            <a:pPr algn="just">
              <a:buNone/>
            </a:pP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  <a:p>
            <a:pPr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Участники проекта: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воспитатели, дети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II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группы раннего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возраста,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родители</a:t>
            </a:r>
          </a:p>
          <a:p>
            <a:pPr algn="just">
              <a:buNone/>
            </a:pP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  <a:p>
            <a:pPr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Объект исследования: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smtClean="0">
                <a:latin typeface="Constantia" panose="02030602050306030303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игрушки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560840" cy="571504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Constantia" panose="02030602050306030303" pitchFamily="18" charset="0"/>
              </a:rPr>
              <a:t>    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Актуальность проекта: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В раннем </a:t>
            </a: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возрасте основой становления </a:t>
            </a:r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личности ребёнка </a:t>
            </a: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является предметно-игровая </a:t>
            </a:r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деятельность. Миновав </a:t>
            </a: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её, невозможно рассчитывать на полноценное взросление человека.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Игрушкам принадлежит особая роль в развитии </a:t>
            </a:r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детей раннего </a:t>
            </a: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возраста.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Она служит основным дидактическим материалом для эмоционального, познавательного речевого, сенсорно-художественно-эстетического развития детей.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Детей раннего возраста отличает ярко выраженная познавательная активность, которая проявляется в любознательности, в стремлении исследовать всё, что они видят, в сосредоточенности на действия с предметами</a:t>
            </a:r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.</a:t>
            </a:r>
          </a:p>
          <a:p>
            <a:pPr algn="just">
              <a:buNone/>
            </a:pPr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>
              <a:buNone/>
            </a:pPr>
            <a:endParaRPr lang="ru-RU" sz="24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8640"/>
            <a:ext cx="7787208" cy="5626121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С каждой игрушкой дети должны знакомиться отдельно </a:t>
            </a:r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и она </a:t>
            </a: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должна использоваться по направлениям: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	на занятиях по развитию речи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	ознакомлению с окружающим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	с целью сенсорного развития детей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	в процессе игровой деятельности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	при проведении игр-забав и развлечений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  Источником </a:t>
            </a: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накопления чувственного опыта в раннем возрасте является игрушка, так как именно на игрушку ребёнок переносит все свои человеческие </a:t>
            </a:r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чувства. Игрушка </a:t>
            </a: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– неизменный спутник ребенка с первых дней его жизни. Хорошая игрушка побуждает ребенка к размышлениям, ставит перед ним различные игровые задачи. Игрушка — это не просто забава. Это способствует развитию познавательных процессов, память, воображение, мышление, речь ребенка. И вообще развивает всесторонне развитую личность.</a:t>
            </a: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28604"/>
            <a:ext cx="7787208" cy="569755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598" y="404664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 </a:t>
            </a:r>
          </a:p>
          <a:p>
            <a:pPr algn="just"/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just"/>
            <a:endParaRPr lang="ru-RU" sz="20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just"/>
            <a:endParaRPr lang="ru-RU" sz="20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just"/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just"/>
            <a:endParaRPr lang="ru-RU" sz="20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just"/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just"/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Проблема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:</a:t>
            </a:r>
            <a:endParaRPr lang="ru-RU" sz="2000" b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    Исходя из сегодняшней ситуации, одна из проблем детства состоит в том, что у детей мало опыта игры с игрушками, а у взрослых в неразборчивости их выбора. В группе дети бросают игрушки, вырывают друг у друга, не видят, что игрушки валяются. Важно выработать у ребенка привычку беречь игрушки, аккуратно их складывать, убирать после игры. Желательно научить его делиться игрушками при игре со сверстниками.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7" y="606384"/>
            <a:ext cx="19319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332655"/>
            <a:ext cx="73448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Цель проекта: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Формирование </a:t>
            </a: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у детей социально-нравственных качеств через организацию разных видов деятельности: игровой, познавательной, продуктивной</a:t>
            </a:r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ru-RU" sz="2000" b="1" dirty="0">
              <a:latin typeface="Constantia" panose="02030602050306030303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Задачи</a:t>
            </a: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- Продолжать развивать игровые, познавательные, сенсорные, речевые способности, учитывая индивидуальные и возрастные особенности ребенка;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- Овладение детьми игровыми действиями, отражающие известные им жизненные ситуации.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- Формировать бережное отношение к игрушкам, взаимодействие с ними.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- Способствовать накоплению опыта доброжелательных отношение детей и взрослых, умения играть вместе.</a:t>
            </a:r>
          </a:p>
          <a:p>
            <a:pPr algn="just"/>
            <a:endParaRPr lang="ru-RU" sz="2000" b="1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476672"/>
            <a:ext cx="74168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Предполагаемый результат проекта: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- Пополнить представление детей об игрушках,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- Проявлять интерес и желание играть с игрушками,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- Развивать речевую активность детей, 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- Научить включать в сюжет игры различные игрушки и пытаться осуществить ролевой диалог,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- Научить детей бережнее относиться к игрушкам,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- Развить общение и взаимодействие ребенка со сверстниками и взрослыми.</a:t>
            </a:r>
          </a:p>
          <a:p>
            <a:pPr algn="just"/>
            <a:endParaRPr lang="ru-RU" sz="2000" dirty="0" smtClean="0">
              <a:latin typeface="Constantia" panose="02030602050306030303" pitchFamily="18" charset="0"/>
            </a:endParaRPr>
          </a:p>
          <a:p>
            <a:pPr algn="just"/>
            <a:endParaRPr lang="ru-RU" sz="2000" dirty="0">
              <a:latin typeface="Constantia" panose="02030602050306030303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Предварительная работа: 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- 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Составлена картотека 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игр с куклой. 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- 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Подобрана литература 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по теме: «Игры детей раннего возраста».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- </a:t>
            </a:r>
            <a:r>
              <a:rPr lang="ru-RU" sz="20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Подобран </a:t>
            </a:r>
            <a:r>
              <a:rPr lang="ru-RU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материал для совместной образовательной деятельности с детьми (игры, стихотворения).</a:t>
            </a:r>
          </a:p>
          <a:p>
            <a:pPr algn="just"/>
            <a:endParaRPr lang="ru-RU" sz="2000" dirty="0" smtClean="0">
              <a:latin typeface="Constantia" panose="02030602050306030303" pitchFamily="18" charset="0"/>
            </a:endParaRPr>
          </a:p>
          <a:p>
            <a:pPr algn="just"/>
            <a:endParaRPr lang="ru-RU" sz="2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77969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B05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B05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14096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Взаимодействие с семьей</a:t>
            </a: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: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- Анкетирование родителей на тему: «Роль игрушки в развитии ребенка». 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- Оформление альбома «Играем дома».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- </a:t>
            </a:r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Родительское собрание на тему «Роль игрушки в развитии ребенка». 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- Папка передвижка «Игры детей раннего возраста». 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nstantia" panose="02030602050306030303" pitchFamily="18" charset="0"/>
              </a:rPr>
              <a:t>- Фотовыставка для родителей: </a:t>
            </a:r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«Наши новые игрушки».</a:t>
            </a:r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ru-RU" sz="2000" b="1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F:\DCIM\100OLYMP\P227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78651"/>
            <a:ext cx="3384375" cy="253828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838</Words>
  <Application>Microsoft Office PowerPoint</Application>
  <PresentationFormat>Экран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Ольга Васильевна</cp:lastModifiedBy>
  <cp:revision>31</cp:revision>
  <dcterms:created xsi:type="dcterms:W3CDTF">2012-08-02T12:17:38Z</dcterms:created>
  <dcterms:modified xsi:type="dcterms:W3CDTF">2017-02-28T03:32:41Z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